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1" r:id="rId4"/>
    <p:sldId id="262" r:id="rId5"/>
    <p:sldId id="263" r:id="rId6"/>
    <p:sldId id="258" r:id="rId7"/>
    <p:sldId id="259" r:id="rId8"/>
    <p:sldId id="264" r:id="rId9"/>
    <p:sldId id="265" r:id="rId10"/>
    <p:sldId id="260" r:id="rId11"/>
    <p:sldId id="26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30B0F-FB14-4A31-A13C-47EFDEFD0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013F7A-792D-470E-8AEB-CFB725C7D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139BE6-AD4B-4008-A6D0-A9A403DC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BDDCB-1A7D-4186-AC20-981AF07F5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2F96C-1345-4CA3-A9B8-B5D2297D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05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EF935-1B81-4780-9760-F3A3640C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92924B-C6F2-4527-B08C-2FBD17FF2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0C097-BA8B-427F-A3D0-845F924F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C2AC18-F0BD-42BA-8A5B-1845BC141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8E2E2-3124-4D5E-BBD0-9E23C170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64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A07370-007E-4CFE-A5B7-3283CD7FC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FA0E5A-7350-462D-A842-35465626A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AFD8D-E7B2-4C9D-A9CD-DAD7128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FB094-CAFE-41F3-AFE9-FA7A732C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57E1E2-B82D-47AD-80A8-D88D060F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21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EC84E-22A3-4F3C-A88B-417C0982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C0A57-FA6F-47ED-8096-08E195513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44C7FA-3B1D-49E5-8B46-B53069A5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1AF6DE-2420-4047-9F08-C7898AAB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E359AD-6662-4A02-B79B-2544A57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510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288D6-2AE1-44DA-84B0-D52FC54C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DA0245-3B61-4984-A028-95445842C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3586FC-6269-4449-B1BC-2435EDC01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CD7E0E-072B-4AE3-8666-6D7F3AB2C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EC0440-274B-4ABE-8BC0-DD8F16FF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25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26271-5C5B-4A17-B50C-7662CAEC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BD578-EDE6-4CF9-BAD9-3B99F4EE5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F4375-6DB2-4DD8-B4A0-DC4FA2EC9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D3F677-7558-4CB9-8697-F0C69EB0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C5F4C3-CD3E-4196-9E58-57C0C03D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EB8900-6726-40E6-84DD-3BD7E857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866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823DA-7C0D-4703-A229-CBE9920D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E28AC4-3983-40E3-8E92-B7D5998A7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7B869A-898C-407E-922D-1D5F85AEE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8608C9-9E5C-4440-8A78-F4AB886CA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44369F-C7EC-4668-A299-82E76DCEC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ACB82C-89FE-4271-AD0C-E3723F859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6397AB-B579-4A5F-9DB1-60A53FB5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28EC52-D879-4F4A-8F97-F29AA5BA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01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9ACBB-28DC-44E5-8655-ABE8D0B1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B18095-A939-43C0-A614-7D5DFCB75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1260B8-278F-4E31-8E3D-A74BF8C7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248025-0021-4392-90EF-E4090DB9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1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2B8AF9-3823-4075-8BAC-21A4A16F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66DD49-224B-4E67-ADFC-625B8D41E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F60A21-B7EF-497B-B33D-EBE7D633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20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BF04D-46AB-4816-B068-4D875C54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85547-C6C1-4C2B-8B57-4B582EB4F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C15D79-6AF5-4940-B170-8B26BE64C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52C19E-BBD2-4B55-8051-3CB4ABF9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5B41DD-F62B-4153-9C7B-243A4267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8C894C-F5DE-4CBC-921B-B835CBA3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4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853B3-B307-41BF-AEA4-32445722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3C42F2-7F2C-4CE0-B419-E6E518CB1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F6D673-C2DA-4FD6-BDC6-77B4684BA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8A1089-C289-4D41-93EE-49396125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7047EB-1CA7-4D64-ADD7-F20988872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A61B94-E32E-4811-BA5F-417BB316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81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EF2D009-EAC1-4B8D-BC60-09415EAC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A7EB6B-7493-4DDC-9A7F-1687DC9C6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F0145-6B4C-4985-8924-B8F59C09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ED1D2-785E-4145-AE80-B756D65BF256}" type="datetimeFigureOut">
              <a:rPr lang="zh-CN" altLang="en-US" smtClean="0"/>
              <a:t>2025/1/15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565239-0A31-453F-AE40-B20835A2F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7178C-2DF3-4262-B6FB-AE15B6B8C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E9245-6E9D-4E4A-ADB0-2DDCAE31DB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99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9BBFF-7040-4923-BAA9-A0DDFE00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40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活性中心截图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C5166C9-D690-4119-9EFF-6C8089C43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66283"/>
            <a:ext cx="10748407" cy="52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7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99FA-B6F8-49F0-B067-20B935284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315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统计数据 （括号内填写最高分辨率</a:t>
            </a:r>
            <a:r>
              <a:rPr lang="en-US" altLang="zh-CN" dirty="0"/>
              <a:t>shell</a:t>
            </a:r>
            <a:r>
              <a:rPr lang="zh-CN" altLang="en-US" dirty="0"/>
              <a:t>的统计数据）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4B1D0174-92AB-84F2-BCDA-20279C390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614538"/>
              </p:ext>
            </p:extLst>
          </p:nvPr>
        </p:nvGraphicFramePr>
        <p:xfrm>
          <a:off x="2584506" y="660604"/>
          <a:ext cx="6284317" cy="6644124"/>
        </p:xfrm>
        <a:graphic>
          <a:graphicData uri="http://schemas.openxmlformats.org/drawingml/2006/table">
            <a:tbl>
              <a:tblPr firstRow="1" firstCol="1" bandRow="1"/>
              <a:tblGrid>
                <a:gridCol w="1979803">
                  <a:extLst>
                    <a:ext uri="{9D8B030D-6E8A-4147-A177-3AD203B41FA5}">
                      <a16:colId xmlns:a16="http://schemas.microsoft.com/office/drawing/2014/main" val="165399002"/>
                    </a:ext>
                  </a:extLst>
                </a:gridCol>
                <a:gridCol w="1671392">
                  <a:extLst>
                    <a:ext uri="{9D8B030D-6E8A-4147-A177-3AD203B41FA5}">
                      <a16:colId xmlns:a16="http://schemas.microsoft.com/office/drawing/2014/main" val="1871400960"/>
                    </a:ext>
                  </a:extLst>
                </a:gridCol>
                <a:gridCol w="723380">
                  <a:extLst>
                    <a:ext uri="{9D8B030D-6E8A-4147-A177-3AD203B41FA5}">
                      <a16:colId xmlns:a16="http://schemas.microsoft.com/office/drawing/2014/main" val="2471843197"/>
                    </a:ext>
                  </a:extLst>
                </a:gridCol>
                <a:gridCol w="590261">
                  <a:extLst>
                    <a:ext uri="{9D8B030D-6E8A-4147-A177-3AD203B41FA5}">
                      <a16:colId xmlns:a16="http://schemas.microsoft.com/office/drawing/2014/main" val="3756429047"/>
                    </a:ext>
                  </a:extLst>
                </a:gridCol>
                <a:gridCol w="1319481">
                  <a:extLst>
                    <a:ext uri="{9D8B030D-6E8A-4147-A177-3AD203B41FA5}">
                      <a16:colId xmlns:a16="http://schemas.microsoft.com/office/drawing/2014/main" val="1637269317"/>
                    </a:ext>
                  </a:extLst>
                </a:gridCol>
              </a:tblGrid>
              <a:tr h="191593">
                <a:tc>
                  <a:txBody>
                    <a:bodyPr/>
                    <a:lstStyle/>
                    <a:p>
                      <a:pPr marR="73025"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 Collection 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zh-CN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　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816281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Resolution range (Å)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50.00 - 2.07 (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最高分辨率的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shell 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37967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Space group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 2</a:t>
                      </a:r>
                      <a:r>
                        <a:rPr lang="en-US" sz="1200" kern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2</a:t>
                      </a:r>
                      <a:r>
                        <a:rPr lang="en-US" sz="1200" kern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2</a:t>
                      </a:r>
                      <a:r>
                        <a:rPr lang="en-US" sz="1200" kern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78226"/>
                  </a:ext>
                </a:extLst>
              </a:tr>
              <a:tr h="574780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Unit cell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a, b, c, (Å)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α, β, γ (°)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X, X, X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90, 90, 90 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06636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Unique reflections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XXXX (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最高分辨率的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shell)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3972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Multiplicity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 (</a:t>
                      </a:r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最高分辨率的</a:t>
                      </a: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shell ) 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802934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Completeness (%)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XXX(XXXX)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073119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Mean I/sigma(I)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XXXX(XXXX) 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10044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12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sym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XXXX(XXX) 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67958"/>
                  </a:ext>
                </a:extLst>
              </a:tr>
              <a:tr h="191593"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96400"/>
                  </a:ext>
                </a:extLst>
              </a:tr>
              <a:tr h="191593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Refinement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tabLst>
                          <a:tab pos="9772650" algn="l"/>
                        </a:tabLst>
                      </a:pPr>
                      <a:r>
                        <a:rPr lang="zh-CN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　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992831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12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work</a:t>
                      </a: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/ R</a:t>
                      </a:r>
                      <a:r>
                        <a:rPr lang="en-US" sz="1200" b="1" kern="0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free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0.1669 / 0.2077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531626"/>
                  </a:ext>
                </a:extLst>
              </a:tr>
              <a:tr h="383186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 of atoms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3410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847322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macromolecules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3114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439009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ligands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65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50698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water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231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99709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 bonds (Å)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0.008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301293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 angles (°)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0.888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736438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Average B-factor (Å</a:t>
                      </a:r>
                      <a:r>
                        <a:rPr lang="en-US" sz="1200" b="1" kern="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32.71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673983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macromolecules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32.47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588313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ligands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23.29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95847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solvent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38.54    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54404"/>
                  </a:ext>
                </a:extLst>
              </a:tr>
              <a:tr h="191593">
                <a:tc gridSpan="2">
                  <a:txBody>
                    <a:bodyPr/>
                    <a:lstStyle/>
                    <a:p>
                      <a:pPr algn="l">
                        <a:tabLst>
                          <a:tab pos="9772650" algn="l"/>
                        </a:tabLs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endParaRPr lang="en-US" sz="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98572"/>
                  </a:ext>
                </a:extLst>
              </a:tr>
              <a:tr h="191593">
                <a:tc gridSpan="2">
                  <a:txBody>
                    <a:bodyPr/>
                    <a:lstStyle/>
                    <a:p>
                      <a:pPr algn="l">
                        <a:tabLst>
                          <a:tab pos="9772650" algn="l"/>
                        </a:tabLs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endParaRPr lang="en-US" sz="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235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07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4B1D0174-92AB-84F2-BCDA-20279C390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524118"/>
              </p:ext>
            </p:extLst>
          </p:nvPr>
        </p:nvGraphicFramePr>
        <p:xfrm>
          <a:off x="402023" y="106938"/>
          <a:ext cx="6284317" cy="6731755"/>
        </p:xfrm>
        <a:graphic>
          <a:graphicData uri="http://schemas.openxmlformats.org/drawingml/2006/table">
            <a:tbl>
              <a:tblPr firstRow="1" firstCol="1" bandRow="1"/>
              <a:tblGrid>
                <a:gridCol w="1979803">
                  <a:extLst>
                    <a:ext uri="{9D8B030D-6E8A-4147-A177-3AD203B41FA5}">
                      <a16:colId xmlns:a16="http://schemas.microsoft.com/office/drawing/2014/main" val="165399002"/>
                    </a:ext>
                  </a:extLst>
                </a:gridCol>
                <a:gridCol w="1671392">
                  <a:extLst>
                    <a:ext uri="{9D8B030D-6E8A-4147-A177-3AD203B41FA5}">
                      <a16:colId xmlns:a16="http://schemas.microsoft.com/office/drawing/2014/main" val="1871400960"/>
                    </a:ext>
                  </a:extLst>
                </a:gridCol>
                <a:gridCol w="723380">
                  <a:extLst>
                    <a:ext uri="{9D8B030D-6E8A-4147-A177-3AD203B41FA5}">
                      <a16:colId xmlns:a16="http://schemas.microsoft.com/office/drawing/2014/main" val="2471843197"/>
                    </a:ext>
                  </a:extLst>
                </a:gridCol>
                <a:gridCol w="590261">
                  <a:extLst>
                    <a:ext uri="{9D8B030D-6E8A-4147-A177-3AD203B41FA5}">
                      <a16:colId xmlns:a16="http://schemas.microsoft.com/office/drawing/2014/main" val="3756429047"/>
                    </a:ext>
                  </a:extLst>
                </a:gridCol>
                <a:gridCol w="1319481">
                  <a:extLst>
                    <a:ext uri="{9D8B030D-6E8A-4147-A177-3AD203B41FA5}">
                      <a16:colId xmlns:a16="http://schemas.microsoft.com/office/drawing/2014/main" val="1637269317"/>
                    </a:ext>
                  </a:extLst>
                </a:gridCol>
              </a:tblGrid>
              <a:tr h="191593">
                <a:tc>
                  <a:txBody>
                    <a:bodyPr/>
                    <a:lstStyle/>
                    <a:p>
                      <a:pPr marR="73025"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Data Collection 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zh-CN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　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816281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Resolution range (Å)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40.05 - 2.07 (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最高分辨率的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shell )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37967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Space group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 2</a:t>
                      </a:r>
                      <a:r>
                        <a:rPr lang="en-US" sz="1200" kern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2</a:t>
                      </a:r>
                      <a:r>
                        <a:rPr lang="en-US" sz="1200" kern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2</a:t>
                      </a:r>
                      <a:r>
                        <a:rPr lang="en-US" sz="1200" kern="0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78226"/>
                  </a:ext>
                </a:extLst>
              </a:tr>
              <a:tr h="574780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Unit cell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a, b, c, (Å)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α, β, γ (°)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39.98    85.55   113.74</a:t>
                      </a:r>
                    </a:p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90, 90, 90 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06636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Unique reflections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3760(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最高分辨率的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shell)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3972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Multiplicity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 (</a:t>
                      </a:r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最高分辨率的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shell) 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802934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Completeness (%)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96.6%(</a:t>
                      </a:r>
                      <a:r>
                        <a:rPr lang="zh-CN" alt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最高分辨率的</a:t>
                      </a:r>
                      <a:r>
                        <a:rPr lang="en-US" alt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shell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073119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Mean I/sigma(I)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3.00(</a:t>
                      </a:r>
                      <a:r>
                        <a:rPr lang="zh-CN" alt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最高分辨率的</a:t>
                      </a:r>
                      <a:r>
                        <a:rPr lang="en-US" alt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shell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 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10044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1200" b="1" kern="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sym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None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R-</a:t>
                      </a:r>
                      <a:r>
                        <a:rPr lang="en-US" altLang="zh-CN" sz="120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meas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是</a:t>
                      </a:r>
                      <a:r>
                        <a:rPr lang="en-US" alt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87.0%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zh-CN" alt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最高分辨率的</a:t>
                      </a:r>
                      <a:r>
                        <a:rPr lang="en-US" alt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shell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67958"/>
                  </a:ext>
                </a:extLst>
              </a:tr>
              <a:tr h="191593"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96400"/>
                  </a:ext>
                </a:extLst>
              </a:tr>
              <a:tr h="191593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Refinement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tabLst>
                          <a:tab pos="9772650" algn="l"/>
                        </a:tabLst>
                      </a:pPr>
                      <a:r>
                        <a:rPr lang="zh-CN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　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992831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1200" b="1" kern="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work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/ </a:t>
                      </a:r>
                      <a:r>
                        <a:rPr lang="en-US" sz="1200" b="1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1200" b="1" kern="0" baseline="-25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free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0.2557 / 0.3192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531626"/>
                  </a:ext>
                </a:extLst>
              </a:tr>
              <a:tr h="383186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Number of atoms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3057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847322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macromolecules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3014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439009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ligands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43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50698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water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none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799709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 bonds (Å)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0.0095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301293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 angles (°)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1.231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736438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Average B-factor (Å</a:t>
                      </a:r>
                      <a:r>
                        <a:rPr lang="en-US" sz="1200" b="1" kern="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31.04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673983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macromolecules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31.19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588313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ligands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21.09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95847"/>
                  </a:ext>
                </a:extLst>
              </a:tr>
              <a:tr h="278129">
                <a:tc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solvent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9772650" algn="l"/>
                        </a:tabLs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none</a:t>
                      </a:r>
                      <a:r>
                        <a:rPr lang="zh-CN" alt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5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754404"/>
                  </a:ext>
                </a:extLst>
              </a:tr>
              <a:tr h="191593">
                <a:tc gridSpan="2">
                  <a:txBody>
                    <a:bodyPr/>
                    <a:lstStyle/>
                    <a:p>
                      <a:pPr algn="l">
                        <a:tabLst>
                          <a:tab pos="9772650" algn="l"/>
                        </a:tabLs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endParaRPr lang="en-US" sz="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98572"/>
                  </a:ext>
                </a:extLst>
              </a:tr>
              <a:tr h="191593">
                <a:tc gridSpan="2">
                  <a:txBody>
                    <a:bodyPr/>
                    <a:lstStyle/>
                    <a:p>
                      <a:pPr algn="l">
                        <a:tabLst>
                          <a:tab pos="9772650" algn="l"/>
                        </a:tabLs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endParaRPr lang="en-US" sz="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5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5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02" marR="3560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235369"/>
                  </a:ext>
                </a:extLst>
              </a:tr>
            </a:tbl>
          </a:graphicData>
        </a:graphic>
      </p:graphicFrame>
      <p:sp>
        <p:nvSpPr>
          <p:cNvPr id="3" name="AutoShape 2">
            <a:extLst>
              <a:ext uri="{FF2B5EF4-FFF2-40B4-BE49-F238E27FC236}">
                <a16:creationId xmlns:a16="http://schemas.microsoft.com/office/drawing/2014/main" id="{984D8359-A05D-364C-530A-B44A07214F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54853-4AC4-140B-23E3-4E114A36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101" y="0"/>
            <a:ext cx="6998899" cy="19895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FB331F-C1CF-82E2-31E1-C652766A4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56" y="1942719"/>
            <a:ext cx="4802881" cy="26677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AA3ABA-A467-ABA8-60D8-8ADFF62D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121" y="1942719"/>
            <a:ext cx="2908719" cy="25232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D7D1CC-FCF4-FFD5-0A96-4447605E1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672" y="4642075"/>
            <a:ext cx="6935168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6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02EF6-B84E-2377-AD89-A58909D9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93236B-5502-8E40-C43D-9E4B3C472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469" y="343511"/>
            <a:ext cx="5023532" cy="590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C7BA78-8D5F-76E3-82B2-7939D9DDA552}"/>
              </a:ext>
            </a:extLst>
          </p:cNvPr>
          <p:cNvSpPr txBox="1"/>
          <p:nvPr/>
        </p:nvSpPr>
        <p:spPr>
          <a:xfrm>
            <a:off x="3047134" y="3197575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B19040-5811-BD14-F061-0D25ECEE8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331" y="0"/>
            <a:ext cx="6216010" cy="3915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22D174-C022-C737-0550-D4B73FC50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345" y="2793093"/>
            <a:ext cx="3307567" cy="40649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0EA1F5-8253-EB10-27E1-543BAE3394F0}"/>
              </a:ext>
            </a:extLst>
          </p:cNvPr>
          <p:cNvSpPr txBox="1"/>
          <p:nvPr/>
        </p:nvSpPr>
        <p:spPr>
          <a:xfrm>
            <a:off x="9777845" y="5725391"/>
            <a:ext cx="129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51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0C2D2-B553-0978-CAB0-E6BA4D0C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90B00-EE9D-A6C1-12A3-9D7169545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385907-2990-8FDE-C1F2-BEFA0641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6" y="0"/>
            <a:ext cx="12059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7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78C37-3181-ED37-F5ED-D0DE65EA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8F664-7B45-887C-87E8-C7532732F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4F8ACC-AA09-812D-FE2C-0460CAB5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0"/>
            <a:ext cx="12012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3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0EB0A-B410-8DCF-20E4-1B25F488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A0FA5-D270-40B8-D529-9867AB58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EDA1F0-9D0B-7B2F-AB53-DB216E2A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29" y="0"/>
            <a:ext cx="7230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EB2E6-AE0E-4FB0-B70A-8512AA208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408"/>
          </a:xfrm>
        </p:spPr>
        <p:txBody>
          <a:bodyPr/>
          <a:lstStyle/>
          <a:p>
            <a:r>
              <a:rPr lang="en-US" altLang="zh-CN" dirty="0"/>
              <a:t>Polygon</a:t>
            </a:r>
            <a:r>
              <a:rPr lang="zh-CN" altLang="en-US" dirty="0"/>
              <a:t>截图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5941E0D-35C8-40BB-B9F2-F900A232A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7692"/>
            <a:ext cx="4865037" cy="4351338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07E6783B-F932-85D9-43C2-B025E3A24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E6B262-1B04-6F29-D639-31ACB906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018817"/>
            <a:ext cx="5830114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4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82F15-6B02-4B48-B4AD-40033BCF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342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Molprobity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BB59E3-632C-452A-9F63-00C85BA96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95" y="1247649"/>
            <a:ext cx="11755410" cy="2181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A9440E-3E2B-36C2-7D6E-37D5DBC6F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14" y="3460847"/>
            <a:ext cx="11353800" cy="33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5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276C2-57EA-5A57-EE0B-F3526BF6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887A02-133F-850F-BF57-CCF45A5CD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1B4B15-1B55-41C0-4341-1E67E28FC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7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5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E0F5A-6ACB-1A81-8B5E-8C5DB042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A25F8-823F-449C-A3E7-00BD67483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73E306-62F4-9D90-A66C-38B6879C1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12331" cy="42677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FFEED1-B719-683D-4778-29409F334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779" y="4267796"/>
            <a:ext cx="8727221" cy="259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4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368</Words>
  <Application>Microsoft Office PowerPoint</Application>
  <PresentationFormat>宽屏</PresentationFormat>
  <Paragraphs>140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Times New Roman</vt:lpstr>
      <vt:lpstr>Office 主题​​</vt:lpstr>
      <vt:lpstr>活性中心截图</vt:lpstr>
      <vt:lpstr>PowerPoint 演示文稿</vt:lpstr>
      <vt:lpstr>PowerPoint 演示文稿</vt:lpstr>
      <vt:lpstr>PowerPoint 演示文稿</vt:lpstr>
      <vt:lpstr>PowerPoint 演示文稿</vt:lpstr>
      <vt:lpstr>Polygon截图</vt:lpstr>
      <vt:lpstr>Molprobity</vt:lpstr>
      <vt:lpstr>PowerPoint 演示文稿</vt:lpstr>
      <vt:lpstr>PowerPoint 演示文稿</vt:lpstr>
      <vt:lpstr>统计数据 （括号内填写最高分辨率shell的统计数据）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活性中心截图</dc:title>
  <dc:creator>YanWupeng</dc:creator>
  <cp:lastModifiedBy>ZHT</cp:lastModifiedBy>
  <cp:revision>48</cp:revision>
  <dcterms:created xsi:type="dcterms:W3CDTF">2025-01-09T09:07:27Z</dcterms:created>
  <dcterms:modified xsi:type="dcterms:W3CDTF">2025-01-16T13:50:25Z</dcterms:modified>
</cp:coreProperties>
</file>